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4747200" cy="51206400"/>
  <p:notesSz cx="7010400" cy="9296400"/>
  <p:defaultTextStyle>
    <a:defPPr>
      <a:defRPr lang="en-US"/>
    </a:defPPr>
    <a:lvl1pPr marL="0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1pPr>
    <a:lvl2pPr marL="2455804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2pPr>
    <a:lvl3pPr marL="4911608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3pPr>
    <a:lvl4pPr marL="7367412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4pPr>
    <a:lvl5pPr marL="9823216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5pPr>
    <a:lvl6pPr marL="12279020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6pPr>
    <a:lvl7pPr marL="14734824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7pPr>
    <a:lvl8pPr marL="17190629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8pPr>
    <a:lvl9pPr marL="19646433" algn="l" defTabSz="4911608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50F"/>
    <a:srgbClr val="A1F50B"/>
    <a:srgbClr val="80F40C"/>
    <a:srgbClr val="11EAEF"/>
    <a:srgbClr val="9FED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5620"/>
    <p:restoredTop sz="99396" autoAdjust="0"/>
  </p:normalViewPr>
  <p:slideViewPr>
    <p:cSldViewPr>
      <p:cViewPr>
        <p:scale>
          <a:sx n="10" d="100"/>
          <a:sy n="10" d="100"/>
        </p:scale>
        <p:origin x="-4590" y="-912"/>
      </p:cViewPr>
      <p:guideLst>
        <p:guide orient="horz" pos="16128"/>
        <p:guide pos="10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6040" y="15907177"/>
            <a:ext cx="29535120" cy="10976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80" y="29016960"/>
            <a:ext cx="2432304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5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11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36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823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27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73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19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64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191720" y="2050634"/>
            <a:ext cx="7818120" cy="43691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7360" y="2050634"/>
            <a:ext cx="22875240" cy="43691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9" y="32904857"/>
            <a:ext cx="29535120" cy="10170160"/>
          </a:xfrm>
        </p:spPr>
        <p:txBody>
          <a:bodyPr anchor="t"/>
          <a:lstStyle>
            <a:lvl1pPr algn="l">
              <a:defRPr sz="2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9" y="21703461"/>
            <a:ext cx="29535120" cy="11201396"/>
          </a:xfrm>
        </p:spPr>
        <p:txBody>
          <a:bodyPr anchor="b"/>
          <a:lstStyle>
            <a:lvl1pPr marL="0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1pPr>
            <a:lvl2pPr marL="2455804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2pPr>
            <a:lvl3pPr marL="491160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3pPr>
            <a:lvl4pPr marL="736741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982321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227902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473482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7190629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9646433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1948164"/>
            <a:ext cx="15346680" cy="33793857"/>
          </a:xfrm>
        </p:spPr>
        <p:txBody>
          <a:bodyPr/>
          <a:lstStyle>
            <a:lvl1pPr>
              <a:defRPr sz="15000"/>
            </a:lvl1pPr>
            <a:lvl2pPr>
              <a:defRPr sz="12900"/>
            </a:lvl2pPr>
            <a:lvl3pPr>
              <a:defRPr sz="107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63160" y="11948164"/>
            <a:ext cx="15346680" cy="33793857"/>
          </a:xfrm>
        </p:spPr>
        <p:txBody>
          <a:bodyPr/>
          <a:lstStyle>
            <a:lvl1pPr>
              <a:defRPr sz="15000"/>
            </a:lvl1pPr>
            <a:lvl2pPr>
              <a:defRPr sz="12900"/>
            </a:lvl2pPr>
            <a:lvl3pPr>
              <a:defRPr sz="107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0" y="11462177"/>
            <a:ext cx="15352714" cy="4776890"/>
          </a:xfrm>
        </p:spPr>
        <p:txBody>
          <a:bodyPr anchor="b"/>
          <a:lstStyle>
            <a:lvl1pPr marL="0" indent="0">
              <a:buNone/>
              <a:defRPr sz="12900" b="1"/>
            </a:lvl1pPr>
            <a:lvl2pPr marL="2455804" indent="0">
              <a:buNone/>
              <a:defRPr sz="10700" b="1"/>
            </a:lvl2pPr>
            <a:lvl3pPr marL="4911608" indent="0">
              <a:buNone/>
              <a:defRPr sz="9700" b="1"/>
            </a:lvl3pPr>
            <a:lvl4pPr marL="7367412" indent="0">
              <a:buNone/>
              <a:defRPr sz="8600" b="1"/>
            </a:lvl4pPr>
            <a:lvl5pPr marL="9823216" indent="0">
              <a:buNone/>
              <a:defRPr sz="8600" b="1"/>
            </a:lvl5pPr>
            <a:lvl6pPr marL="12279020" indent="0">
              <a:buNone/>
              <a:defRPr sz="8600" b="1"/>
            </a:lvl6pPr>
            <a:lvl7pPr marL="14734824" indent="0">
              <a:buNone/>
              <a:defRPr sz="8600" b="1"/>
            </a:lvl7pPr>
            <a:lvl8pPr marL="17190629" indent="0">
              <a:buNone/>
              <a:defRPr sz="8600" b="1"/>
            </a:lvl8pPr>
            <a:lvl9pPr marL="19646433" indent="0">
              <a:buNone/>
              <a:defRPr sz="8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16239067"/>
            <a:ext cx="15352714" cy="29502950"/>
          </a:xfrm>
        </p:spPr>
        <p:txBody>
          <a:bodyPr/>
          <a:lstStyle>
            <a:lvl1pPr>
              <a:defRPr sz="12900"/>
            </a:lvl1pPr>
            <a:lvl2pPr>
              <a:defRPr sz="10700"/>
            </a:lvl2pPr>
            <a:lvl3pPr>
              <a:defRPr sz="97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651097" y="11462177"/>
            <a:ext cx="15358745" cy="4776890"/>
          </a:xfrm>
        </p:spPr>
        <p:txBody>
          <a:bodyPr anchor="b"/>
          <a:lstStyle>
            <a:lvl1pPr marL="0" indent="0">
              <a:buNone/>
              <a:defRPr sz="12900" b="1"/>
            </a:lvl1pPr>
            <a:lvl2pPr marL="2455804" indent="0">
              <a:buNone/>
              <a:defRPr sz="10700" b="1"/>
            </a:lvl2pPr>
            <a:lvl3pPr marL="4911608" indent="0">
              <a:buNone/>
              <a:defRPr sz="9700" b="1"/>
            </a:lvl3pPr>
            <a:lvl4pPr marL="7367412" indent="0">
              <a:buNone/>
              <a:defRPr sz="8600" b="1"/>
            </a:lvl4pPr>
            <a:lvl5pPr marL="9823216" indent="0">
              <a:buNone/>
              <a:defRPr sz="8600" b="1"/>
            </a:lvl5pPr>
            <a:lvl6pPr marL="12279020" indent="0">
              <a:buNone/>
              <a:defRPr sz="8600" b="1"/>
            </a:lvl6pPr>
            <a:lvl7pPr marL="14734824" indent="0">
              <a:buNone/>
              <a:defRPr sz="8600" b="1"/>
            </a:lvl7pPr>
            <a:lvl8pPr marL="17190629" indent="0">
              <a:buNone/>
              <a:defRPr sz="8600" b="1"/>
            </a:lvl8pPr>
            <a:lvl9pPr marL="19646433" indent="0">
              <a:buNone/>
              <a:defRPr sz="8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651097" y="16239067"/>
            <a:ext cx="15358745" cy="29502950"/>
          </a:xfrm>
        </p:spPr>
        <p:txBody>
          <a:bodyPr/>
          <a:lstStyle>
            <a:lvl1pPr>
              <a:defRPr sz="12900"/>
            </a:lvl1pPr>
            <a:lvl2pPr>
              <a:defRPr sz="10700"/>
            </a:lvl2pPr>
            <a:lvl3pPr>
              <a:defRPr sz="97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2" y="2038773"/>
            <a:ext cx="11431589" cy="8676640"/>
          </a:xfrm>
        </p:spPr>
        <p:txBody>
          <a:bodyPr anchor="b"/>
          <a:lstStyle>
            <a:lvl1pPr algn="l">
              <a:defRPr sz="10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5190" y="2038777"/>
            <a:ext cx="19424650" cy="43703244"/>
          </a:xfrm>
        </p:spPr>
        <p:txBody>
          <a:bodyPr/>
          <a:lstStyle>
            <a:lvl1pPr>
              <a:defRPr sz="17200"/>
            </a:lvl1pPr>
            <a:lvl2pPr>
              <a:defRPr sz="15000"/>
            </a:lvl2pPr>
            <a:lvl3pPr>
              <a:defRPr sz="12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2" y="10715417"/>
            <a:ext cx="11431589" cy="35026604"/>
          </a:xfrm>
        </p:spPr>
        <p:txBody>
          <a:bodyPr/>
          <a:lstStyle>
            <a:lvl1pPr marL="0" indent="0">
              <a:buNone/>
              <a:defRPr sz="7500"/>
            </a:lvl1pPr>
            <a:lvl2pPr marL="2455804" indent="0">
              <a:buNone/>
              <a:defRPr sz="64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  <a:lvl6pPr marL="12279020" indent="0">
              <a:buNone/>
              <a:defRPr sz="4800"/>
            </a:lvl6pPr>
            <a:lvl7pPr marL="14734824" indent="0">
              <a:buNone/>
              <a:defRPr sz="4800"/>
            </a:lvl7pPr>
            <a:lvl8pPr marL="17190629" indent="0">
              <a:buNone/>
              <a:defRPr sz="4800"/>
            </a:lvl8pPr>
            <a:lvl9pPr marL="19646433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694" y="35844480"/>
            <a:ext cx="20848320" cy="4231644"/>
          </a:xfrm>
        </p:spPr>
        <p:txBody>
          <a:bodyPr anchor="b"/>
          <a:lstStyle>
            <a:lvl1pPr algn="l">
              <a:defRPr sz="10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10694" y="4575387"/>
            <a:ext cx="20848320" cy="30723840"/>
          </a:xfrm>
        </p:spPr>
        <p:txBody>
          <a:bodyPr/>
          <a:lstStyle>
            <a:lvl1pPr marL="0" indent="0">
              <a:buNone/>
              <a:defRPr sz="17200"/>
            </a:lvl1pPr>
            <a:lvl2pPr marL="2455804" indent="0">
              <a:buNone/>
              <a:defRPr sz="15000"/>
            </a:lvl2pPr>
            <a:lvl3pPr marL="4911608" indent="0">
              <a:buNone/>
              <a:defRPr sz="12900"/>
            </a:lvl3pPr>
            <a:lvl4pPr marL="7367412" indent="0">
              <a:buNone/>
              <a:defRPr sz="10700"/>
            </a:lvl4pPr>
            <a:lvl5pPr marL="9823216" indent="0">
              <a:buNone/>
              <a:defRPr sz="10700"/>
            </a:lvl5pPr>
            <a:lvl6pPr marL="12279020" indent="0">
              <a:buNone/>
              <a:defRPr sz="10700"/>
            </a:lvl6pPr>
            <a:lvl7pPr marL="14734824" indent="0">
              <a:buNone/>
              <a:defRPr sz="10700"/>
            </a:lvl7pPr>
            <a:lvl8pPr marL="17190629" indent="0">
              <a:buNone/>
              <a:defRPr sz="10700"/>
            </a:lvl8pPr>
            <a:lvl9pPr marL="19646433" indent="0">
              <a:buNone/>
              <a:defRPr sz="10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694" y="40076124"/>
            <a:ext cx="20848320" cy="6009636"/>
          </a:xfrm>
        </p:spPr>
        <p:txBody>
          <a:bodyPr/>
          <a:lstStyle>
            <a:lvl1pPr marL="0" indent="0">
              <a:buNone/>
              <a:defRPr sz="7500"/>
            </a:lvl1pPr>
            <a:lvl2pPr marL="2455804" indent="0">
              <a:buNone/>
              <a:defRPr sz="64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  <a:lvl6pPr marL="12279020" indent="0">
              <a:buNone/>
              <a:defRPr sz="4800"/>
            </a:lvl6pPr>
            <a:lvl7pPr marL="14734824" indent="0">
              <a:buNone/>
              <a:defRPr sz="4800"/>
            </a:lvl7pPr>
            <a:lvl8pPr marL="17190629" indent="0">
              <a:buNone/>
              <a:defRPr sz="4800"/>
            </a:lvl8pPr>
            <a:lvl9pPr marL="19646433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7360" y="2050630"/>
            <a:ext cx="31272480" cy="8534400"/>
          </a:xfrm>
          <a:prstGeom prst="rect">
            <a:avLst/>
          </a:prstGeom>
        </p:spPr>
        <p:txBody>
          <a:bodyPr vert="horz" lIns="491161" tIns="245580" rIns="491161" bIns="2455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0" y="11948164"/>
            <a:ext cx="31272480" cy="33793857"/>
          </a:xfrm>
          <a:prstGeom prst="rect">
            <a:avLst/>
          </a:prstGeom>
        </p:spPr>
        <p:txBody>
          <a:bodyPr vert="horz" lIns="491161" tIns="245580" rIns="491161" bIns="245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7360" y="47460750"/>
            <a:ext cx="8107680" cy="2726267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l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5A9D-61EC-4B8C-A0E9-8C9139ED8538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71960" y="47460750"/>
            <a:ext cx="11003280" cy="2726267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ct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902160" y="47460750"/>
            <a:ext cx="8107680" cy="2726267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1119-2B57-4B9B-9484-5CA60EAD0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11608" rtl="0" eaLnBrk="1" latinLnBrk="0" hangingPunct="1">
        <a:spcBef>
          <a:spcPct val="0"/>
        </a:spcBef>
        <a:buNone/>
        <a:defRPr sz="2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853" indent="-1841853" algn="l" defTabSz="4911608" rtl="0" eaLnBrk="1" latinLnBrk="0" hangingPunct="1">
        <a:spcBef>
          <a:spcPct val="20000"/>
        </a:spcBef>
        <a:buFont typeface="Arial" pitchFamily="34" charset="0"/>
        <a:buChar char="•"/>
        <a:defRPr sz="172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682" indent="-1534878" algn="l" defTabSz="4911608" rtl="0" eaLnBrk="1" latinLnBrk="0" hangingPunct="1">
        <a:spcBef>
          <a:spcPct val="20000"/>
        </a:spcBef>
        <a:buFont typeface="Arial" pitchFamily="34" charset="0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139510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595314" indent="-1227902" algn="l" defTabSz="4911608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1051118" indent="-1227902" algn="l" defTabSz="4911608" rtl="0" eaLnBrk="1" latinLnBrk="0" hangingPunct="1">
        <a:spcBef>
          <a:spcPct val="20000"/>
        </a:spcBef>
        <a:buFont typeface="Arial" pitchFamily="34" charset="0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6922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962727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418531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874335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455804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2pPr>
      <a:lvl3pPr marL="4911608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7367412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23216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279020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734824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7190629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9646433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34747200" cy="6248400"/>
          </a:xfr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Effect </a:t>
            </a:r>
            <a:r>
              <a:rPr lang="en-US" sz="9600" b="1" dirty="0">
                <a:solidFill>
                  <a:schemeClr val="bg1"/>
                </a:solidFill>
              </a:rPr>
              <a:t>of Mutually Interactive Langmuir Kinetics on the Collective Dynamics in a Two-Lane Asymmetrically Coupled TASEP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6600" dirty="0" err="1" smtClean="0">
                <a:solidFill>
                  <a:schemeClr val="bg1"/>
                </a:solidFill>
              </a:rPr>
              <a:t>Arvind</a:t>
            </a:r>
            <a:r>
              <a:rPr lang="en-US" sz="6600" dirty="0" smtClean="0">
                <a:solidFill>
                  <a:schemeClr val="bg1"/>
                </a:solidFill>
              </a:rPr>
              <a:t> K. Gupta</a:t>
            </a:r>
            <a:r>
              <a:rPr lang="en-US" sz="9600" dirty="0" smtClean="0">
                <a:solidFill>
                  <a:schemeClr val="bg1"/>
                </a:solidFill>
              </a:rPr>
              <a:t/>
            </a:r>
            <a:br>
              <a:rPr lang="en-US" sz="9600" dirty="0" smtClean="0">
                <a:solidFill>
                  <a:schemeClr val="bg1"/>
                </a:solidFill>
              </a:rPr>
            </a:br>
            <a:r>
              <a:rPr lang="en-US" sz="5400" i="1" dirty="0" smtClean="0">
                <a:solidFill>
                  <a:schemeClr val="bg1"/>
                </a:solidFill>
              </a:rPr>
              <a:t>Department of Mathematics, Indian Institute of Technology </a:t>
            </a:r>
            <a:r>
              <a:rPr lang="en-US" sz="5400" i="1" dirty="0" err="1" smtClean="0">
                <a:solidFill>
                  <a:schemeClr val="bg1"/>
                </a:solidFill>
              </a:rPr>
              <a:t>Ropar</a:t>
            </a:r>
            <a:r>
              <a:rPr lang="en-US" sz="5400" i="1" dirty="0" smtClean="0">
                <a:solidFill>
                  <a:schemeClr val="bg1"/>
                </a:solidFill>
              </a:rPr>
              <a:t>, India-140001</a:t>
            </a:r>
            <a:br>
              <a:rPr lang="en-US" sz="5400" i="1" dirty="0" smtClean="0">
                <a:solidFill>
                  <a:schemeClr val="bg1"/>
                </a:solidFill>
              </a:rPr>
            </a:br>
            <a:r>
              <a:rPr lang="en-US" sz="5400" i="1" dirty="0" smtClean="0">
                <a:solidFill>
                  <a:schemeClr val="bg1"/>
                </a:solidFill>
              </a:rPr>
              <a:t>Email: akgupta@iitrpr.ac.in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162800"/>
            <a:ext cx="10591800" cy="43205400"/>
          </a:xfr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sz="3200" dirty="0" smtClean="0">
              <a:latin typeface="Garamond" pitchFamily="18" charset="0"/>
            </a:endParaRPr>
          </a:p>
          <a:p>
            <a:endParaRPr lang="en-US" sz="3200" dirty="0" smtClean="0">
              <a:latin typeface="Garamond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Motivated by the recent in-vitro experimental observations on clustering of motor proteins on microtubules filament, the present work concentrates on analyzing the role played by the mutual interaction (MI) in two-channel biological transport processes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. </a:t>
            </a:r>
            <a:endParaRPr lang="en-US" sz="36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" name="Picture 61" descr="D:\B\Tutorial\Advanced Calculus\problem set Calculs 2013\New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8" y="3794088"/>
            <a:ext cx="2514600" cy="251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039600" y="7239000"/>
            <a:ext cx="22250400" cy="868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txBody>
          <a:bodyPr vert="horz" lIns="491161" tIns="245580" rIns="491161" bIns="245580" rtlCol="0">
            <a:normAutofit/>
          </a:bodyPr>
          <a:lstStyle/>
          <a:p>
            <a:pPr marL="0" marR="0" lvl="0" indent="0" algn="ctr" defTabSz="49116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8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9116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9116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8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49116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9116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685800" y="7162800"/>
            <a:ext cx="1059180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nsolas" pitchFamily="49" charset="0"/>
                <a:cs typeface="Consolas" pitchFamily="49" charset="0"/>
              </a:rPr>
              <a:t>Motivation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11433096"/>
            <a:ext cx="10515600" cy="917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4850" y="20631150"/>
            <a:ext cx="10563225" cy="1200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Fig 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1: (a) Neurons containing bound vesicles that are transported by molecular motor.      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b) Transport of cargo along microtubules inside a cell (ref. [1])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704327" y="21980604"/>
            <a:ext cx="1056132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Goals</a:t>
            </a:r>
            <a:endParaRPr lang="en-US" sz="6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23393400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To </a:t>
            </a:r>
            <a:r>
              <a:rPr lang="en-US" sz="3200" dirty="0">
                <a:latin typeface="Garamond" pitchFamily="18" charset="0"/>
              </a:rPr>
              <a:t>explore the consequences of </a:t>
            </a:r>
            <a:r>
              <a:rPr lang="en-US" sz="3200" b="1" dirty="0">
                <a:latin typeface="Garamond" pitchFamily="18" charset="0"/>
              </a:rPr>
              <a:t>mutually interacted LK </a:t>
            </a:r>
            <a:r>
              <a:rPr lang="en-US" sz="3200" dirty="0">
                <a:latin typeface="Garamond" pitchFamily="18" charset="0"/>
              </a:rPr>
              <a:t>on the </a:t>
            </a:r>
            <a:r>
              <a:rPr lang="en-US" sz="3200" dirty="0" smtClean="0">
                <a:latin typeface="Garamond" pitchFamily="18" charset="0"/>
              </a:rPr>
              <a:t>stationary density profiles</a:t>
            </a: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To derive 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steady-state phase diagrams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and analyze the observed non-equilibrium phenomena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To </a:t>
            </a:r>
            <a:r>
              <a:rPr lang="en-US" sz="3200" dirty="0" smtClean="0">
                <a:latin typeface="Garamond" pitchFamily="18" charset="0"/>
              </a:rPr>
              <a:t>investigate </a:t>
            </a:r>
            <a:r>
              <a:rPr lang="en-US" sz="3200" dirty="0">
                <a:latin typeface="Garamond" pitchFamily="18" charset="0"/>
              </a:rPr>
              <a:t>the role of </a:t>
            </a:r>
            <a:r>
              <a:rPr lang="en-US" sz="3200" b="1" dirty="0">
                <a:latin typeface="Garamond" pitchFamily="18" charset="0"/>
              </a:rPr>
              <a:t>symmetry </a:t>
            </a:r>
            <a:r>
              <a:rPr lang="en-US" sz="3200" b="1" dirty="0" smtClean="0">
                <a:latin typeface="Garamond" pitchFamily="18" charset="0"/>
              </a:rPr>
              <a:t>of interaction </a:t>
            </a:r>
            <a:r>
              <a:rPr lang="en-US" sz="3200" b="1" dirty="0">
                <a:latin typeface="Garamond" pitchFamily="18" charset="0"/>
              </a:rPr>
              <a:t>via LK rates </a:t>
            </a:r>
            <a:r>
              <a:rPr lang="en-US" sz="3200" dirty="0">
                <a:latin typeface="Garamond" pitchFamily="18" charset="0"/>
              </a:rPr>
              <a:t>and </a:t>
            </a:r>
            <a:r>
              <a:rPr lang="en-US" sz="3200" dirty="0" smtClean="0">
                <a:latin typeface="Garamond" pitchFamily="18" charset="0"/>
              </a:rPr>
              <a:t>its effect on </a:t>
            </a:r>
            <a:r>
              <a:rPr lang="en-US" sz="3200" dirty="0">
                <a:latin typeface="Garamond" pitchFamily="18" charset="0"/>
              </a:rPr>
              <a:t>the system dynamic</a:t>
            </a: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" y="30708599"/>
            <a:ext cx="1051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 flipH="1">
            <a:off x="685800" y="26822400"/>
            <a:ext cx="1056132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nsolas" pitchFamily="49" charset="0"/>
                <a:cs typeface="Consolas" pitchFamily="49" charset="0"/>
              </a:rPr>
              <a:t>TASEP 2×L model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" y="46588427"/>
            <a:ext cx="10515600" cy="27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23900" y="34747200"/>
            <a:ext cx="10534650" cy="1754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Fig 2: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Illustration of </a:t>
            </a:r>
            <a:r>
              <a:rPr lang="en-US" sz="2400" dirty="0">
                <a:latin typeface="Garamond" pitchFamily="18" charset="0"/>
              </a:rPr>
              <a:t>the model. Crossed arrows indicate the forbidden transitions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Two-channel totally asymmetric simple exclusion process with Langmuir kinetics with a bottleneck in lane 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28956000"/>
            <a:ext cx="8686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Particles obey 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hard-core exclusion principle</a:t>
            </a:r>
          </a:p>
          <a:p>
            <a:pPr>
              <a:lnSpc>
                <a:spcPts val="5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Asymmetric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lane-changing rule</a:t>
            </a: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8270200"/>
            <a:ext cx="8839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Key points:</a:t>
            </a: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758" y="49301400"/>
            <a:ext cx="10561320" cy="594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Fig 3: </a:t>
            </a:r>
            <a:r>
              <a:rPr lang="en-US" sz="2400" dirty="0">
                <a:latin typeface="Garamond" pitchFamily="18" charset="0"/>
              </a:rPr>
              <a:t>Schematic diagram of mutually interactive Langmuir Kinetics (MILK)</a:t>
            </a:r>
            <a:endParaRPr lang="en-US" sz="24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12806" y="36728400"/>
            <a:ext cx="1056132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nsolas" pitchFamily="49" charset="0"/>
                <a:cs typeface="Consolas" pitchFamily="49" charset="0"/>
              </a:rPr>
              <a:t>Dynamical rules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38176200"/>
            <a:ext cx="10210800" cy="866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If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 = 1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, particle enters at first site with a rate </a:t>
            </a:r>
            <a:r>
              <a:rPr lang="el-GR" sz="3200" dirty="0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α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, if it is vacant; otherwise particle moves forward</a:t>
            </a:r>
          </a:p>
          <a:p>
            <a:pPr algn="just">
              <a:buFont typeface="Arial" pitchFamily="34" charset="0"/>
              <a:buChar char="•"/>
            </a:pP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If </a:t>
            </a:r>
            <a:r>
              <a:rPr lang="en-US" sz="3200" b="1" i="1" dirty="0" err="1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, particle exit</a:t>
            </a:r>
            <a:r>
              <a:rPr lang="en-US" sz="3200" dirty="0" smtClean="0">
                <a:solidFill>
                  <a:srgbClr val="C0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out of the selected lane with a rate </a:t>
            </a:r>
            <a:r>
              <a:rPr lang="el-GR" sz="3200" dirty="0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β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, if it is occupied</a:t>
            </a:r>
          </a:p>
          <a:p>
            <a:pPr algn="just">
              <a:buFont typeface="Arial" pitchFamily="34" charset="0"/>
              <a:buChar char="•"/>
            </a:pP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ts val="5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For 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1&lt; </a:t>
            </a:r>
            <a:r>
              <a:rPr lang="en-US" sz="3200" b="1" i="1" dirty="0" err="1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&lt; L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, if the site is empty, a particle can attach with a rate         . Otherwise, it firstly tries to detach with a rate          .  If not, then particle tries to hop forward with unit rate; If it fails to do so, it will try to shift to other lane with rate </a:t>
            </a:r>
            <a:r>
              <a:rPr lang="el-GR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. Here, no lane changing is allowed from lane B to lane A.</a:t>
            </a:r>
          </a:p>
          <a:p>
            <a:pPr algn="just">
              <a:lnSpc>
                <a:spcPts val="5000"/>
              </a:lnSpc>
            </a:pP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ts val="5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Note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that the parameter  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represents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the strength of modifying factors of LK rates as:</a:t>
            </a:r>
          </a:p>
          <a:p>
            <a:pPr algn="just">
              <a:buFont typeface="Arial" pitchFamily="34" charset="0"/>
              <a:buChar char="•"/>
            </a:pP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12077700" y="7239000"/>
            <a:ext cx="2217420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nsolas" pitchFamily="49" charset="0"/>
                <a:cs typeface="Consolas" pitchFamily="49" charset="0"/>
              </a:rPr>
              <a:t>Continuum Mean-field Equation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2115800" y="17754600"/>
            <a:ext cx="10698480" cy="2438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491161" tIns="245580" rIns="491161" bIns="245580" rtlCol="0">
            <a:normAutofit/>
          </a:bodyPr>
          <a:lstStyle/>
          <a:p>
            <a:pPr marL="0" marR="0" lvl="0" indent="0" algn="ctr" defTabSz="49116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45800" y="46634400"/>
            <a:ext cx="10652760" cy="384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3" name="TextBox 42"/>
          <p:cNvSpPr txBox="1"/>
          <p:nvPr/>
        </p:nvSpPr>
        <p:spPr>
          <a:xfrm flipH="1">
            <a:off x="23559232" y="46675638"/>
            <a:ext cx="10634472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onsolas" pitchFamily="49" charset="0"/>
                <a:ea typeface="Verdana" pitchFamily="34" charset="0"/>
                <a:cs typeface="Consolas" pitchFamily="49" charset="0"/>
              </a:rPr>
              <a:t>Acknowledgements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74400" y="48087428"/>
            <a:ext cx="10058400" cy="1823572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algn="just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DST India support # SB/FTP/MS-001/2013</a:t>
            </a:r>
          </a:p>
          <a:p>
            <a:pPr algn="just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Organizers of STATPHYS 26 for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partial financial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support</a:t>
            </a:r>
          </a:p>
          <a:p>
            <a:pPr algn="just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IIT </a:t>
            </a:r>
            <a:r>
              <a:rPr lang="en-US" sz="3200" dirty="0" err="1" smtClean="0">
                <a:latin typeface="Garamond" pitchFamily="18" charset="0"/>
                <a:ea typeface="Verdana" pitchFamily="34" charset="0"/>
                <a:cs typeface="Verdana" pitchFamily="34" charset="0"/>
              </a:rPr>
              <a:t>Ropar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for financial support 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3474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23515320" y="17754600"/>
            <a:ext cx="10652760" cy="2827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txBody>
          <a:bodyPr vert="horz" lIns="491161" tIns="245580" rIns="491161" bIns="245580" rtlCol="0">
            <a:normAutofit/>
          </a:bodyPr>
          <a:lstStyle/>
          <a:p>
            <a:pPr marL="0" marR="0" lvl="0" indent="0" algn="ctr" defTabSz="49116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12039600" y="16306800"/>
            <a:ext cx="2225040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nsolas" pitchFamily="49" charset="0"/>
                <a:cs typeface="Consolas" pitchFamily="49" charset="0"/>
              </a:rPr>
              <a:t>Results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12125848" y="17754600"/>
            <a:ext cx="1065276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itchFamily="49" charset="0"/>
                <a:cs typeface="Consolas" pitchFamily="49" charset="0"/>
              </a:rPr>
              <a:t>Symmetric </a:t>
            </a:r>
            <a:r>
              <a:rPr lang="en-US" sz="6600" b="1" dirty="0" smtClean="0">
                <a:latin typeface="Consolas" pitchFamily="49" charset="0"/>
                <a:cs typeface="Consolas" pitchFamily="49" charset="0"/>
              </a:rPr>
              <a:t>MILK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23535752" y="17754600"/>
            <a:ext cx="1060704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onsolas" pitchFamily="49" charset="0"/>
                <a:cs typeface="Consolas" pitchFamily="49" charset="0"/>
              </a:rPr>
              <a:t>Antisymmetric</a:t>
            </a:r>
            <a:r>
              <a:rPr lang="en-US" sz="66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6600" b="1" dirty="0" smtClean="0">
                <a:latin typeface="Consolas" pitchFamily="49" charset="0"/>
                <a:cs typeface="Consolas" pitchFamily="49" charset="0"/>
              </a:rPr>
              <a:t>MILK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115800" y="20269200"/>
            <a:ext cx="10652760" cy="7848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135896" y="28136675"/>
            <a:ext cx="10652760" cy="830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Fig 4: Phase diagram for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=1,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2400" baseline="-250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2400" baseline="-25000" dirty="0">
                <a:latin typeface="Garamond" pitchFamily="18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=0.2 (a)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θ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 0, (b)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θ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 0.5, (c)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θ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 2.0, (d)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θ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 -0.5. </a:t>
            </a:r>
            <a:r>
              <a:rPr lang="en-US" sz="2400" dirty="0">
                <a:latin typeface="Garamond" pitchFamily="18" charset="0"/>
              </a:rPr>
              <a:t>Here, LD, HD and S denotes low density, </a:t>
            </a:r>
            <a:r>
              <a:rPr lang="en-US" sz="2400" dirty="0" smtClean="0">
                <a:latin typeface="Garamond" pitchFamily="18" charset="0"/>
              </a:rPr>
              <a:t>high density </a:t>
            </a:r>
            <a:r>
              <a:rPr lang="en-US" sz="2400" dirty="0">
                <a:latin typeface="Garamond" pitchFamily="18" charset="0"/>
              </a:rPr>
              <a:t>and shock phase, respectively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135896" y="33680400"/>
            <a:ext cx="10652760" cy="193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just"/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Fig 5: Density profiles with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θ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 2.0 (a) (LD, LD) at (0.03, 0.3); (LD, S) at (0.2 0.3); and (LD, HD) at (0.8, 0.3)  (b) (S, S) at (0.2, 0.65); and (S, HD) at (0.8, 0.65). </a:t>
            </a:r>
            <a:r>
              <a:rPr lang="en-US" sz="2400" dirty="0">
                <a:latin typeface="Garamond" pitchFamily="18" charset="0"/>
              </a:rPr>
              <a:t>The solid (dashed) lines in red (blue) color are </a:t>
            </a:r>
            <a:r>
              <a:rPr lang="en-US" sz="2400" dirty="0" smtClean="0">
                <a:latin typeface="Garamond" pitchFamily="18" charset="0"/>
              </a:rPr>
              <a:t>the continuum </a:t>
            </a:r>
            <a:r>
              <a:rPr lang="en-US" sz="2400" dirty="0">
                <a:latin typeface="Garamond" pitchFamily="18" charset="0"/>
              </a:rPr>
              <a:t>mean-field density profiles of lane A (B). The curves marked with squares (circles) are the </a:t>
            </a:r>
            <a:r>
              <a:rPr lang="en-US" sz="2400" dirty="0" smtClean="0">
                <a:latin typeface="Garamond" pitchFamily="18" charset="0"/>
              </a:rPr>
              <a:t>result of </a:t>
            </a:r>
            <a:r>
              <a:rPr lang="en-US" sz="2400" dirty="0">
                <a:latin typeface="Garamond" pitchFamily="18" charset="0"/>
              </a:rPr>
              <a:t>Monte Carlo simulations for lane A (B)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135896" y="40309801"/>
            <a:ext cx="10652760" cy="11481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Fig 6: </a:t>
            </a:r>
            <a:r>
              <a:rPr lang="en-US" sz="2400" dirty="0">
                <a:latin typeface="Garamond" pitchFamily="18" charset="0"/>
              </a:rPr>
              <a:t>Effect of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θ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on density profiles in both the </a:t>
            </a:r>
            <a:r>
              <a:rPr lang="en-US" sz="2400" dirty="0" smtClean="0">
                <a:latin typeface="Garamond" pitchFamily="18" charset="0"/>
              </a:rPr>
              <a:t>lanes 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for 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θ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 0, 2, 5, 10  (a) (0.03, 0.3) (b) (0.8, 0.3) 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420600" y="19278600"/>
            <a:ext cx="8839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We choose:</a:t>
            </a: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926800" y="19278600"/>
            <a:ext cx="8839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We choose:</a:t>
            </a: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23525704" y="35772804"/>
            <a:ext cx="10634472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onsolas" pitchFamily="49" charset="0"/>
                <a:ea typeface="Verdana" pitchFamily="34" charset="0"/>
                <a:cs typeface="Consolas" pitchFamily="49" charset="0"/>
              </a:rPr>
              <a:t>Conclusions</a:t>
            </a:r>
            <a:endParaRPr lang="en-US" sz="6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698200" y="37033200"/>
            <a:ext cx="103632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 The effect of </a:t>
            </a:r>
            <a:r>
              <a:rPr lang="en-US" sz="3200" dirty="0" smtClean="0">
                <a:latin typeface="Garamond" pitchFamily="18" charset="0"/>
              </a:rPr>
              <a:t>mutual </a:t>
            </a:r>
            <a:r>
              <a:rPr lang="en-US" sz="3200" dirty="0">
                <a:latin typeface="Garamond" pitchFamily="18" charset="0"/>
              </a:rPr>
              <a:t>interactions on the steady-state properties of the </a:t>
            </a:r>
            <a:r>
              <a:rPr lang="en-US" sz="3200" dirty="0" smtClean="0">
                <a:latin typeface="Garamond" pitchFamily="18" charset="0"/>
              </a:rPr>
              <a:t>system is investigated using mean-field </a:t>
            </a:r>
            <a:r>
              <a:rPr lang="en-US" sz="3200" dirty="0">
                <a:latin typeface="Garamond" pitchFamily="18" charset="0"/>
              </a:rPr>
              <a:t>equations in the continuum </a:t>
            </a:r>
            <a:r>
              <a:rPr lang="en-US" sz="3200" dirty="0" smtClean="0">
                <a:latin typeface="Garamond" pitchFamily="18" charset="0"/>
              </a:rPr>
              <a:t>limit.</a:t>
            </a: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atin typeface="Garamond" pitchFamily="18" charset="0"/>
              </a:rPr>
              <a:t>Under </a:t>
            </a:r>
            <a:r>
              <a:rPr lang="en-US" sz="3200" dirty="0" smtClean="0">
                <a:latin typeface="Garamond" pitchFamily="18" charset="0"/>
              </a:rPr>
              <a:t>the symmetric MILK </a:t>
            </a:r>
            <a:r>
              <a:rPr lang="en-US" sz="3200" dirty="0">
                <a:latin typeface="Garamond" pitchFamily="18" charset="0"/>
              </a:rPr>
              <a:t>in which both attachment and detachment rates increase or </a:t>
            </a:r>
            <a:r>
              <a:rPr lang="en-US" sz="3200" dirty="0" smtClean="0">
                <a:latin typeface="Garamond" pitchFamily="18" charset="0"/>
              </a:rPr>
              <a:t>decrease simultaneously</a:t>
            </a:r>
            <a:r>
              <a:rPr lang="en-US" sz="3200" dirty="0">
                <a:latin typeface="Garamond" pitchFamily="18" charset="0"/>
              </a:rPr>
              <a:t>, the topology of the phase diagram remains qualitatively similar to the </a:t>
            </a:r>
            <a:r>
              <a:rPr lang="en-US" sz="3200" dirty="0" smtClean="0">
                <a:latin typeface="Garamond" pitchFamily="18" charset="0"/>
              </a:rPr>
              <a:t>one obtained </a:t>
            </a:r>
            <a:r>
              <a:rPr lang="en-US" sz="3200" dirty="0">
                <a:latin typeface="Garamond" pitchFamily="18" charset="0"/>
              </a:rPr>
              <a:t>in the case of without mutual interaction</a:t>
            </a:r>
            <a:r>
              <a:rPr lang="en-US" sz="3200" dirty="0" smtClean="0">
                <a:latin typeface="Garamond" pitchFamily="18" charset="0"/>
              </a:rPr>
              <a:t>. </a:t>
            </a:r>
            <a:r>
              <a:rPr lang="en-US" sz="3200" dirty="0">
                <a:latin typeface="Garamond" pitchFamily="18" charset="0"/>
              </a:rPr>
              <a:t>The only changes in the structure of </a:t>
            </a:r>
            <a:r>
              <a:rPr lang="en-US" sz="3200" dirty="0" smtClean="0">
                <a:latin typeface="Garamond" pitchFamily="18" charset="0"/>
              </a:rPr>
              <a:t>the phase </a:t>
            </a:r>
            <a:r>
              <a:rPr lang="en-US" sz="3200" dirty="0">
                <a:latin typeface="Garamond" pitchFamily="18" charset="0"/>
              </a:rPr>
              <a:t>diagram are the gradual shifting of the phase boundaries and the </a:t>
            </a:r>
            <a:r>
              <a:rPr lang="en-US" sz="3200" dirty="0" smtClean="0">
                <a:latin typeface="Garamond" pitchFamily="18" charset="0"/>
              </a:rPr>
              <a:t>shrinkage/expansion of </a:t>
            </a:r>
            <a:r>
              <a:rPr lang="en-US" sz="3200" dirty="0">
                <a:latin typeface="Garamond" pitchFamily="18" charset="0"/>
              </a:rPr>
              <a:t>various phases.</a:t>
            </a: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atin typeface="Garamond" pitchFamily="18" charset="0"/>
              </a:rPr>
              <a:t>For </a:t>
            </a:r>
            <a:r>
              <a:rPr lang="en-US" sz="3200" dirty="0" err="1">
                <a:latin typeface="Garamond" pitchFamily="18" charset="0"/>
              </a:rPr>
              <a:t>antisymmetric</a:t>
            </a:r>
            <a:r>
              <a:rPr lang="en-US" sz="3200" dirty="0">
                <a:latin typeface="Garamond" pitchFamily="18" charset="0"/>
              </a:rPr>
              <a:t> </a:t>
            </a:r>
            <a:r>
              <a:rPr lang="en-US" sz="3200" dirty="0" smtClean="0">
                <a:latin typeface="Garamond" pitchFamily="18" charset="0"/>
              </a:rPr>
              <a:t>MILK, it is </a:t>
            </a:r>
            <a:r>
              <a:rPr lang="en-US" sz="3200" dirty="0">
                <a:latin typeface="Garamond" pitchFamily="18" charset="0"/>
              </a:rPr>
              <a:t>observed that the topology of the phase diagram changes significantly with an </a:t>
            </a:r>
            <a:r>
              <a:rPr lang="en-US" sz="3200" dirty="0" smtClean="0">
                <a:latin typeface="Garamond" pitchFamily="18" charset="0"/>
              </a:rPr>
              <a:t>increase in </a:t>
            </a:r>
            <a:r>
              <a:rPr lang="en-US" sz="3200" dirty="0">
                <a:latin typeface="Garamond" pitchFamily="18" charset="0"/>
              </a:rPr>
              <a:t>attractive/repulsive mutual interaction. </a:t>
            </a:r>
            <a:endParaRPr lang="en-US" sz="3200" dirty="0" smtClean="0">
              <a:latin typeface="Garamond" pitchFamily="18" charset="0"/>
            </a:endParaRPr>
          </a:p>
          <a:p>
            <a:pPr algn="just"/>
            <a:endParaRPr lang="en-US" sz="3200" dirty="0" smtClean="0">
              <a:latin typeface="Garamond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3200" dirty="0" smtClean="0">
                <a:latin typeface="Garamond" pitchFamily="18" charset="0"/>
              </a:rPr>
              <a:t>he </a:t>
            </a:r>
            <a:r>
              <a:rPr lang="en-US" sz="3200" dirty="0">
                <a:latin typeface="Garamond" pitchFamily="18" charset="0"/>
              </a:rPr>
              <a:t>results of continuum </a:t>
            </a:r>
            <a:r>
              <a:rPr lang="en-US" sz="3200" dirty="0" smtClean="0">
                <a:latin typeface="Garamond" pitchFamily="18" charset="0"/>
              </a:rPr>
              <a:t>mean-field equations </a:t>
            </a:r>
            <a:r>
              <a:rPr lang="en-US" sz="3200" dirty="0">
                <a:latin typeface="Garamond" pitchFamily="18" charset="0"/>
              </a:rPr>
              <a:t>agree reasonably well with Monte-Carlo simulations.</a:t>
            </a: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3200" dirty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3474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3474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60" name="Object 36"/>
          <p:cNvGraphicFramePr>
            <a:graphicFrameLocks noChangeAspect="1"/>
          </p:cNvGraphicFramePr>
          <p:nvPr/>
        </p:nvGraphicFramePr>
        <p:xfrm>
          <a:off x="12877800" y="10044113"/>
          <a:ext cx="20966113" cy="2909887"/>
        </p:xfrm>
        <a:graphic>
          <a:graphicData uri="http://schemas.openxmlformats.org/presentationml/2006/ole">
            <p:oleObj spid="_x0000_s1060" name="Equation" r:id="rId7" imgW="6527520" imgH="838080" progId="Equation.DSMT4">
              <p:embed/>
            </p:oleObj>
          </a:graphicData>
        </a:graphic>
      </p:graphicFrame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50752" y="4724289"/>
            <a:ext cx="5486400" cy="159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TextBox 95"/>
          <p:cNvSpPr txBox="1"/>
          <p:nvPr/>
        </p:nvSpPr>
        <p:spPr>
          <a:xfrm>
            <a:off x="12420600" y="13563600"/>
            <a:ext cx="4876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  Boundary Conditions: </a:t>
            </a:r>
            <a:endParaRPr lang="en-US" sz="3200" dirty="0">
              <a:solidFill>
                <a:srgbClr val="C00000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7907000" y="13258800"/>
            <a:ext cx="7315200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6" name="Object 42"/>
          <p:cNvGraphicFramePr>
            <a:graphicFrameLocks noChangeAspect="1"/>
          </p:cNvGraphicFramePr>
          <p:nvPr/>
        </p:nvGraphicFramePr>
        <p:xfrm>
          <a:off x="18059400" y="13427112"/>
          <a:ext cx="6934200" cy="762000"/>
        </p:xfrm>
        <a:graphic>
          <a:graphicData uri="http://schemas.openxmlformats.org/presentationml/2006/ole">
            <p:oleObj spid="_x0000_s1066" name="Equation" r:id="rId9" imgW="1688760" imgH="177480" progId="Equation.DSMT4">
              <p:embed/>
            </p:oleObj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12115800" y="15036225"/>
            <a:ext cx="220980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Parameters:  ε = 1/L (lattice constant), </a:t>
            </a:r>
            <a:r>
              <a:rPr lang="el-GR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= </a:t>
            </a:r>
            <a:r>
              <a:rPr lang="el-GR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L (lane-changing rate), </a:t>
            </a:r>
            <a:r>
              <a:rPr lang="el-GR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3200" b="1" baseline="-25000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= </a:t>
            </a:r>
            <a:r>
              <a:rPr lang="el-GR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3200" b="1" baseline="-25000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L (detachment rate), </a:t>
            </a:r>
            <a:r>
              <a:rPr lang="el-GR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3200" b="1" baseline="-25000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= </a:t>
            </a:r>
            <a:r>
              <a:rPr lang="el-GR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3200" b="1" baseline="-25000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3200" b="1" dirty="0" smtClean="0">
                <a:solidFill>
                  <a:srgbClr val="7030A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L (attachment rate</a:t>
            </a:r>
            <a:r>
              <a:rPr lang="en-US" sz="3200" b="1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)</a:t>
            </a:r>
            <a:endParaRPr lang="en-US" sz="3200" b="1" dirty="0">
              <a:latin typeface="Garamond" pitchFamily="18" charset="0"/>
            </a:endParaRPr>
          </a:p>
        </p:txBody>
      </p:sp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15087600" y="19431000"/>
          <a:ext cx="4343400" cy="592343"/>
        </p:xfrm>
        <a:graphic>
          <a:graphicData uri="http://schemas.openxmlformats.org/presentationml/2006/ole">
            <p:oleObj spid="_x0000_s1067" name="Equation" r:id="rId10" imgW="1612800" imgH="203040" progId="Equation.DSMT4">
              <p:embed/>
            </p:oleObj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26289001" y="19431000"/>
          <a:ext cx="5562600" cy="613472"/>
        </p:xfrm>
        <a:graphic>
          <a:graphicData uri="http://schemas.openxmlformats.org/presentationml/2006/ole">
            <p:oleObj spid="_x0000_s1068" name="Equation" r:id="rId11" imgW="1993680" imgH="203040" progId="Equation.DSMT4">
              <p:embed/>
            </p:oleObj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23525704" y="24460200"/>
            <a:ext cx="10634472" cy="830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Fig 7: Phase diagram with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=1 and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2400" baseline="-250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 </a:t>
            </a:r>
            <a:r>
              <a:rPr lang="el-GR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2400" baseline="-25000" dirty="0">
                <a:latin typeface="Garamond" pitchFamily="18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=0.2 (a) Ø= 0.5, (b) Ø = - 0.5. </a:t>
            </a:r>
            <a:r>
              <a:rPr lang="en-US" sz="2400" dirty="0" smtClean="0">
                <a:latin typeface="Garamond" pitchFamily="18" charset="0"/>
              </a:rPr>
              <a:t>Here, LD, HD and S denotes low density, high density and shock phase, respectively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3525181" y="29725207"/>
            <a:ext cx="10634472" cy="830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Fig </a:t>
            </a:r>
            <a:r>
              <a:rPr lang="en-US" sz="2400" dirty="0">
                <a:latin typeface="Garamond" pitchFamily="18" charset="0"/>
                <a:ea typeface="Verdana" pitchFamily="34" charset="0"/>
                <a:cs typeface="Verdana" pitchFamily="34" charset="0"/>
              </a:rPr>
              <a:t>8</a:t>
            </a:r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: Density profiles  (a) ) (LD, LD) at (0.05, 0.4);  (S, HD) at (0.3, 0.4); and (S, S) at (0.05, 0.9) with Ø= 0.5, (b) (S, S) at (0.05, 0.9); and (S, HD) at (0.4, 0.99) with Ø= -0.5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3525704" y="34895139"/>
            <a:ext cx="10634472" cy="4616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lIns="91438" tIns="45718" rIns="91438" bIns="45718" rtlCol="0">
            <a:spAutoFit/>
          </a:bodyPr>
          <a:lstStyle/>
          <a:p>
            <a:pPr algn="ctr"/>
            <a:r>
              <a:rPr lang="en-US" sz="24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Fig 9:  Phase transition from (LD, LD)  to (HD, HD)  at (0.5, 0.5)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344400" y="8864025"/>
            <a:ext cx="4876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Garamond" pitchFamily="18" charset="0"/>
                <a:ea typeface="Verdana" pitchFamily="34" charset="0"/>
                <a:cs typeface="Verdana" pitchFamily="34" charset="0"/>
              </a:rPr>
              <a:t>    Master Equation: </a:t>
            </a:r>
            <a:endParaRPr lang="en-US" sz="3200" dirty="0">
              <a:solidFill>
                <a:srgbClr val="C00000"/>
              </a:solidFill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77" name="Object 53"/>
          <p:cNvGraphicFramePr>
            <a:graphicFrameLocks noChangeAspect="1"/>
          </p:cNvGraphicFramePr>
          <p:nvPr/>
        </p:nvGraphicFramePr>
        <p:xfrm>
          <a:off x="1600200" y="41736611"/>
          <a:ext cx="990600" cy="782989"/>
        </p:xfrm>
        <a:graphic>
          <a:graphicData uri="http://schemas.openxmlformats.org/presentationml/2006/ole">
            <p:oleObj spid="_x0000_s1077" name="Equation" r:id="rId12" imgW="330120" imgH="241200" progId="Equation.DSMT4">
              <p:embed/>
            </p:oleObj>
          </a:graphicData>
        </a:graphic>
      </p:graphicFrame>
      <p:graphicFrame>
        <p:nvGraphicFramePr>
          <p:cNvPr id="1078" name="Object 54"/>
          <p:cNvGraphicFramePr>
            <a:graphicFrameLocks noChangeAspect="1"/>
          </p:cNvGraphicFramePr>
          <p:nvPr/>
        </p:nvGraphicFramePr>
        <p:xfrm>
          <a:off x="9906000" y="41757600"/>
          <a:ext cx="1001573" cy="762000"/>
        </p:xfrm>
        <a:graphic>
          <a:graphicData uri="http://schemas.openxmlformats.org/presentationml/2006/ole">
            <p:oleObj spid="_x0000_s1078" name="Equation" r:id="rId13" imgW="342720" imgH="241200" progId="Equation.DSMT4">
              <p:embed/>
            </p:oleObj>
          </a:graphicData>
        </a:graphic>
      </p:graphicFrame>
      <p:graphicFrame>
        <p:nvGraphicFramePr>
          <p:cNvPr id="1079" name="Object 55"/>
          <p:cNvGraphicFramePr>
            <a:graphicFrameLocks noChangeAspect="1"/>
          </p:cNvGraphicFramePr>
          <p:nvPr/>
        </p:nvGraphicFramePr>
        <p:xfrm>
          <a:off x="5791200" y="45070208"/>
          <a:ext cx="333375" cy="520700"/>
        </p:xfrm>
        <a:graphic>
          <a:graphicData uri="http://schemas.openxmlformats.org/presentationml/2006/ole">
            <p:oleObj spid="_x0000_s1079" name="Equation" r:id="rId14" imgW="114120" imgH="164880" progId="Equation.DSMT4">
              <p:embed/>
            </p:oleObj>
          </a:graphicData>
        </a:graphic>
      </p:graphicFrame>
      <p:sp>
        <p:nvSpPr>
          <p:cNvPr id="120" name="Rounded Rectangle 119"/>
          <p:cNvSpPr/>
          <p:nvPr/>
        </p:nvSpPr>
        <p:spPr>
          <a:xfrm>
            <a:off x="12115800" y="29565599"/>
            <a:ext cx="10652760" cy="3733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12115800" y="36195000"/>
            <a:ext cx="10652760" cy="3733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23545800" y="20269200"/>
            <a:ext cx="10652760" cy="3733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23526750" y="25679400"/>
            <a:ext cx="10652760" cy="3733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23545800" y="30861000"/>
            <a:ext cx="10652760" cy="3733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12115800" y="42900601"/>
            <a:ext cx="10820400" cy="7555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39" name="TextBox 138"/>
          <p:cNvSpPr txBox="1"/>
          <p:nvPr/>
        </p:nvSpPr>
        <p:spPr>
          <a:xfrm flipH="1">
            <a:off x="12144375" y="42900600"/>
            <a:ext cx="10744200" cy="1107996"/>
          </a:xfrm>
          <a:prstGeom prst="rect">
            <a:avLst/>
          </a:prstGeom>
          <a:solidFill>
            <a:srgbClr val="A1F50B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onsolas" pitchFamily="49" charset="0"/>
                <a:ea typeface="Verdana" pitchFamily="34" charset="0"/>
                <a:cs typeface="Consolas" pitchFamily="49" charset="0"/>
              </a:rPr>
              <a:t>References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2420600" y="44881800"/>
            <a:ext cx="10058400" cy="5863139"/>
          </a:xfrm>
          <a:prstGeom prst="rect">
            <a:avLst/>
          </a:prstGeom>
          <a:noFill/>
        </p:spPr>
        <p:txBody>
          <a:bodyPr wrap="square" lIns="91438" tIns="45718" rIns="91438" bIns="45718" rtlCol="0">
            <a:spAutoFit/>
          </a:bodyPr>
          <a:lstStyle/>
          <a:p>
            <a:pPr algn="just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W. O. Hancock, </a:t>
            </a:r>
            <a:r>
              <a:rPr lang="en-US" sz="3200" dirty="0">
                <a:latin typeface="Garamond" pitchFamily="18" charset="0"/>
              </a:rPr>
              <a:t> Nature </a:t>
            </a:r>
            <a:r>
              <a:rPr lang="en-US" sz="3200" dirty="0" smtClean="0">
                <a:latin typeface="Garamond" pitchFamily="18" charset="0"/>
              </a:rPr>
              <a:t>Rev. Mol. </a:t>
            </a:r>
            <a:r>
              <a:rPr lang="en-US" sz="3200" dirty="0">
                <a:latin typeface="Garamond" pitchFamily="18" charset="0"/>
              </a:rPr>
              <a:t>Cell </a:t>
            </a:r>
            <a:r>
              <a:rPr lang="en-US" sz="3200" dirty="0" smtClean="0">
                <a:latin typeface="Garamond" pitchFamily="18" charset="0"/>
              </a:rPr>
              <a:t>Bio., </a:t>
            </a:r>
            <a:r>
              <a:rPr lang="en-US" sz="3200" dirty="0" smtClean="0">
                <a:latin typeface="Garamond" pitchFamily="18" charset="0"/>
              </a:rPr>
              <a:t>15, 615 (2014</a:t>
            </a:r>
            <a:r>
              <a:rPr lang="en-US" sz="3200" dirty="0" smtClean="0">
                <a:latin typeface="Garamond" pitchFamily="18" charset="0"/>
              </a:rPr>
              <a:t>)</a:t>
            </a:r>
          </a:p>
          <a:p>
            <a:pPr algn="just">
              <a:lnSpc>
                <a:spcPts val="4500"/>
              </a:lnSpc>
            </a:pP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 A. </a:t>
            </a:r>
            <a:r>
              <a:rPr lang="en-US" sz="3200" dirty="0" err="1" smtClean="0">
                <a:latin typeface="Garamond" pitchFamily="18" charset="0"/>
                <a:ea typeface="Verdana" pitchFamily="34" charset="0"/>
                <a:cs typeface="Verdana" pitchFamily="34" charset="0"/>
              </a:rPr>
              <a:t>Parmeggiani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, T. </a:t>
            </a:r>
            <a:r>
              <a:rPr lang="en-US" sz="3200" dirty="0" err="1" smtClean="0">
                <a:latin typeface="Garamond" pitchFamily="18" charset="0"/>
                <a:ea typeface="Verdana" pitchFamily="34" charset="0"/>
                <a:cs typeface="Verdana" pitchFamily="34" charset="0"/>
              </a:rPr>
              <a:t>Franosch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, E. Frey, Phys. Rev. E, 70, 046101 (2004) </a:t>
            </a: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ts val="4500"/>
              </a:lnSpc>
            </a:pP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A. K. Gupta, J. Stat. Phys. </a:t>
            </a:r>
            <a:r>
              <a:rPr lang="en-US" sz="3200" dirty="0">
                <a:latin typeface="Garamond" pitchFamily="18" charset="0"/>
              </a:rPr>
              <a:t>162, </a:t>
            </a:r>
            <a:r>
              <a:rPr lang="en-US" sz="3200" dirty="0" smtClean="0">
                <a:latin typeface="Garamond" pitchFamily="18" charset="0"/>
              </a:rPr>
              <a:t>1571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(2016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lnSpc>
                <a:spcPts val="4500"/>
              </a:lnSpc>
            </a:pP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dirty="0">
                <a:latin typeface="Garamond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W. H. </a:t>
            </a:r>
            <a:r>
              <a:rPr lang="en-US" sz="3200" dirty="0" err="1" smtClean="0">
                <a:latin typeface="Garamond" pitchFamily="18" charset="0"/>
                <a:ea typeface="Verdana" pitchFamily="34" charset="0"/>
                <a:cs typeface="Verdana" pitchFamily="34" charset="0"/>
              </a:rPr>
              <a:t>Roos</a:t>
            </a:r>
            <a:r>
              <a:rPr lang="en-US" sz="32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, O. </a:t>
            </a:r>
            <a:r>
              <a:rPr lang="en-US" sz="3200" dirty="0" err="1" smtClean="0">
                <a:latin typeface="Garamond" pitchFamily="18" charset="0"/>
                <a:ea typeface="Verdana" pitchFamily="34" charset="0"/>
                <a:cs typeface="Verdana" pitchFamily="34" charset="0"/>
              </a:rPr>
              <a:t>Camp</a:t>
            </a:r>
            <a:r>
              <a:rPr lang="en-US" sz="3200" dirty="0" err="1" smtClean="0">
                <a:latin typeface="Garamond" pitchFamily="18" charset="0"/>
              </a:rPr>
              <a:t>às</a:t>
            </a:r>
            <a:r>
              <a:rPr lang="en-US" sz="3200" dirty="0" smtClean="0">
                <a:latin typeface="Garamond" pitchFamily="18" charset="0"/>
              </a:rPr>
              <a:t>, F. </a:t>
            </a:r>
            <a:r>
              <a:rPr lang="en-US" sz="3200" dirty="0" err="1" smtClean="0">
                <a:latin typeface="Garamond" pitchFamily="18" charset="0"/>
              </a:rPr>
              <a:t>Montel</a:t>
            </a:r>
            <a:r>
              <a:rPr lang="en-US" sz="3200" dirty="0" smtClean="0">
                <a:latin typeface="Garamond" pitchFamily="18" charset="0"/>
              </a:rPr>
              <a:t>, G. </a:t>
            </a:r>
            <a:r>
              <a:rPr lang="en-US" sz="3200" dirty="0" err="1" smtClean="0">
                <a:latin typeface="Garamond" pitchFamily="18" charset="0"/>
              </a:rPr>
              <a:t>Woehlke</a:t>
            </a:r>
            <a:r>
              <a:rPr lang="en-US" sz="3200" dirty="0" smtClean="0">
                <a:latin typeface="Garamond" pitchFamily="18" charset="0"/>
              </a:rPr>
              <a:t>, J. P. </a:t>
            </a:r>
            <a:r>
              <a:rPr lang="en-US" sz="3200" dirty="0" err="1" smtClean="0">
                <a:latin typeface="Garamond" pitchFamily="18" charset="0"/>
              </a:rPr>
              <a:t>Spatz</a:t>
            </a:r>
            <a:r>
              <a:rPr lang="en-US" sz="3200" dirty="0" smtClean="0">
                <a:latin typeface="Garamond" pitchFamily="18" charset="0"/>
              </a:rPr>
              <a:t>, P. </a:t>
            </a:r>
            <a:r>
              <a:rPr lang="en-US" sz="3200" dirty="0" err="1" smtClean="0">
                <a:latin typeface="Garamond" pitchFamily="18" charset="0"/>
              </a:rPr>
              <a:t>Bassereau</a:t>
            </a:r>
            <a:r>
              <a:rPr lang="en-US" sz="3200" dirty="0" smtClean="0">
                <a:latin typeface="Garamond" pitchFamily="18" charset="0"/>
              </a:rPr>
              <a:t>, G. </a:t>
            </a:r>
            <a:r>
              <a:rPr lang="en-US" sz="3200" dirty="0" err="1" smtClean="0">
                <a:latin typeface="Garamond" pitchFamily="18" charset="0"/>
              </a:rPr>
              <a:t>Cappello</a:t>
            </a:r>
            <a:r>
              <a:rPr lang="en-US" sz="3200" dirty="0" smtClean="0">
                <a:latin typeface="Garamond" pitchFamily="18" charset="0"/>
              </a:rPr>
              <a:t>, Phys. Biol. 5, 046004 (2008)</a:t>
            </a: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ts val="4500"/>
              </a:lnSpc>
              <a:buFont typeface="Arial" pitchFamily="34" charset="0"/>
              <a:buChar char="•"/>
            </a:pPr>
            <a:endParaRPr lang="en-US" sz="3200" dirty="0" smtClean="0"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89" name="Picture 65"/>
          <p:cNvPicPr preferRelativeResize="0"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108400" y="257860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0" name="Picture 66"/>
          <p:cNvPicPr preferRelativeResize="0"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850600" y="257860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2" name="Picture 68"/>
          <p:cNvPicPr preferRelativeResize="0"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896320" y="203758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4" name="Picture 70"/>
          <p:cNvPicPr preferRelativeResize="0"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125092" y="203758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" name="Picture 71"/>
          <p:cNvPicPr preferRelativeResize="0"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420600" y="363016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6" name="Picture 72"/>
          <p:cNvPicPr preferRelativeResize="0"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678400" y="3634740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7" name="Picture 73"/>
          <p:cNvPicPr preferRelativeResize="0"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573000" y="297484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8" name="Picture 74"/>
          <p:cNvPicPr preferRelativeResize="0"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7678400" y="2971800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2" name="Picture 78"/>
          <p:cNvPicPr preferRelativeResize="0"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7602200" y="2065020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4" name="Picture 80"/>
          <p:cNvPicPr preferRelativeResize="0"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2573000" y="206044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" name="Picture 79"/>
          <p:cNvPicPr preferRelativeResize="0"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7571720" y="2430780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" name="Picture 81"/>
          <p:cNvPicPr preferRelativeResize="0"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6487120" y="310438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0" name="Picture 56"/>
          <p:cNvPicPr preferRelativeResize="0">
            <a:picLocks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2542520" y="24262080"/>
            <a:ext cx="47548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926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Effect of Mutually Interactive Langmuir Kinetics on the Collective Dynamics in a Two-Lane Asymmetrically Coupled TASEP Arvind K. Gupta Department of Mathematics, Indian Institute of Technology Ropar, India-140001 Email: akgupta@iitrpr.ac.in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Mutually Interactive Langmuir Kinetics on the Collective Dynamics in a Two-Lane Asymmetrically Coupled TASEP A. K. Gupta Department of Mathematics, Indian Institute of Technology Ropar, Punjab, India-140001</dc:title>
  <dc:creator>Arvind</dc:creator>
  <cp:lastModifiedBy>Arvind</cp:lastModifiedBy>
  <cp:revision>144</cp:revision>
  <dcterms:created xsi:type="dcterms:W3CDTF">2016-07-11T04:38:41Z</dcterms:created>
  <dcterms:modified xsi:type="dcterms:W3CDTF">2016-07-14T06:59:30Z</dcterms:modified>
</cp:coreProperties>
</file>